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The University of Texas at San Antonio    |     Department of Computer Science      |       CS-CURE"/>
          <p:cNvSpPr txBox="1"/>
          <p:nvPr/>
        </p:nvSpPr>
        <p:spPr>
          <a:xfrm>
            <a:off x="115431" y="13214655"/>
            <a:ext cx="23300945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929292"/>
                </a:solidFill>
              </a:defRPr>
            </a:lvl1pPr>
          </a:lstStyle>
          <a:p>
            <a:pPr/>
            <a:r>
              <a:t>The University of Texas at San Antonio    |     Department of Computer Science      |       CS-CURE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679127" y="13264211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hyperlink" Target="https://provost.utsa.edu/undergraduate-research/mcnair.html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rovost.utsa.edu/undergraduate-research/mcnair.html" TargetMode="External"/><Relationship Id="rId3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3" Type="http://schemas.openxmlformats.org/officeDocument/2006/relationships/hyperlink" Target="https://www.google.com/imgres?q=even%20babies%20know%20the%20scientific%20method&amp;imgurl=https://i.imgur.com/Z9pAR1d.jpg&amp;imgrefurl=https://www.reddit.com/r/coolguides/comments/li3wwx/the_scientific_method_for_everyone_including/&amp;docid=-BZjZ2FuDpn1hM&amp;tbnid=WPa-UwE2CJnuCM&amp;vet=12ahUKEwicvrWtrLqFAxUHJDQIHe6OAxgQM3oECHEQAA..i&amp;w=621&amp;h=960&amp;hcb=2&amp;ved=2ahUKEwicvrWtrLqFAxUHJDQIHe6OAxgQM3oECHEQAA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google.com/url?sa=i&amp;url=https://www.basicknowledge101.com/subjects/science.html&amp;psig=AOvVaw2BVH7tZ4Fz5iyEMz_5OKMZ&amp;ust=1712931265430000&amp;source=images&amp;cd=vfe&amp;opi=89978449&amp;ved=0CBIQjRxqFwoTCMiXnrKsuoUDFQAAAAAdAAAAABAJ" TargetMode="External"/><Relationship Id="rId3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rovost.utsa.edu/undergraduate-research/scholarship-application.html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manda Fernandez, Ph.D…"/>
          <p:cNvSpPr txBox="1"/>
          <p:nvPr>
            <p:ph type="body" idx="21"/>
          </p:nvPr>
        </p:nvSpPr>
        <p:spPr>
          <a:xfrm>
            <a:off x="1206499" y="11839048"/>
            <a:ext cx="11119096" cy="1385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Amanda Fernandez, Ph.D</a:t>
            </a:r>
          </a:p>
          <a:p>
            <a:pPr>
              <a:defRPr b="0"/>
            </a:pPr>
            <a:r>
              <a:t>UTSA Department of Computer Science</a:t>
            </a:r>
          </a:p>
        </p:txBody>
      </p:sp>
      <p:sp>
        <p:nvSpPr>
          <p:cNvPr id="163" name="UTSA CS 4593: CS-CU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UTSA CS 4593: CS-CURE</a:t>
            </a:r>
          </a:p>
        </p:txBody>
      </p:sp>
      <p:sp>
        <p:nvSpPr>
          <p:cNvPr id="164" name="Course-based Undergraduate Research Experience in 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Course-based Undergraduate Research Experience in CS</a:t>
            </a:r>
          </a:p>
        </p:txBody>
      </p:sp>
      <p:sp>
        <p:nvSpPr>
          <p:cNvPr id="165" name="Spring 2024"/>
          <p:cNvSpPr txBox="1"/>
          <p:nvPr/>
        </p:nvSpPr>
        <p:spPr>
          <a:xfrm>
            <a:off x="14675581" y="12490367"/>
            <a:ext cx="8501920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Spring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2024-boot-camp-flyer.jpg" descr="2024-boot-camp-fly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598" y="-1"/>
            <a:ext cx="19692804" cy="1244022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https://provost.utsa.edu/undergraduate-research/mcnair.html"/>
          <p:cNvSpPr txBox="1"/>
          <p:nvPr/>
        </p:nvSpPr>
        <p:spPr>
          <a:xfrm>
            <a:off x="3804056" y="12433378"/>
            <a:ext cx="1677588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https://provost.utsa.edu/undergraduate-research/mcnair.html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https://provost.utsa.edu/undergraduate-research/mcnair.html"/>
          <p:cNvSpPr txBox="1"/>
          <p:nvPr/>
        </p:nvSpPr>
        <p:spPr>
          <a:xfrm>
            <a:off x="3804056" y="12433378"/>
            <a:ext cx="1677588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https://provost.utsa.edu/undergraduate-research/mcnair.html</a:t>
            </a:r>
          </a:p>
        </p:txBody>
      </p:sp>
      <p:pic>
        <p:nvPicPr>
          <p:cNvPr id="213" name="Poster_24x1810241024_1.jpg" descr="Poster_24x1810241024_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2596" y="-3160"/>
            <a:ext cx="16518808" cy="1238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6" name="unknown.pdf" descr="unknow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3494" y="11296"/>
            <a:ext cx="13077012" cy="13077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ext Steps in Your Research Jour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 in Your Research Journey</a:t>
            </a:r>
          </a:p>
        </p:txBody>
      </p:sp>
      <p:sp>
        <p:nvSpPr>
          <p:cNvPr id="219" name="Identifying a Faculty Men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Identifying a Faculty Mentor</a:t>
            </a:r>
          </a:p>
        </p:txBody>
      </p:sp>
      <p:sp>
        <p:nvSpPr>
          <p:cNvPr id="220" name="Identify your next step - are you looking for a summer REU? Applying to graduate school? Taking an independent study course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eriod" startAt="1"/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Identify your next step </a:t>
            </a:r>
            <a:r>
              <a:t>- are you looking for a summer REU? Applying to graduate school? Taking an independent study course?</a:t>
            </a:r>
          </a:p>
          <a:p>
            <a:pPr marL="889000" indent="-889000">
              <a:buSzPct val="100000"/>
              <a:buAutoNum type="arabicPeriod" startAt="1"/>
              <a:defRPr b="1"/>
            </a:pPr>
            <a:r>
              <a:t>Contact your first choice of PI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have a list of faculty ready and contact them briefly (</a:t>
            </a:r>
            <a:r>
              <a:rPr b="0" i="1"/>
              <a:t>remember the guidelines for communication!)</a:t>
            </a:r>
            <a:endParaRPr b="0" i="1"/>
          </a:p>
          <a:p>
            <a:pPr marL="889000" indent="-889000">
              <a:buSzPct val="100000"/>
              <a:buAutoNum type="arabicPeriod" startAt="1"/>
              <a:defRPr b="1"/>
            </a:pPr>
            <a:r>
              <a:t>Review your research plan with them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meet to discuss your goal and research plan. Be flexible as they recommend changes!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4" name="Z9pAR1d.jpg" descr="Z9pAR1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7357" y="-249585"/>
            <a:ext cx="8717094" cy="1347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 source"/>
          <p:cNvSpPr txBox="1"/>
          <p:nvPr/>
        </p:nvSpPr>
        <p:spPr>
          <a:xfrm>
            <a:off x="22036047" y="13326466"/>
            <a:ext cx="960464" cy="250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Image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Image source"/>
          <p:cNvSpPr txBox="1"/>
          <p:nvPr/>
        </p:nvSpPr>
        <p:spPr>
          <a:xfrm>
            <a:off x="22422828" y="13326466"/>
            <a:ext cx="960464" cy="250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Image source</a:t>
            </a:r>
          </a:p>
        </p:txBody>
      </p:sp>
      <p:pic>
        <p:nvPicPr>
          <p:cNvPr id="229" name="Types-of-Scientific-Evidence.png" descr="Types-of-Scientific-Evidence.png"/>
          <p:cNvPicPr>
            <a:picLocks noChangeAspect="1"/>
          </p:cNvPicPr>
          <p:nvPr/>
        </p:nvPicPr>
        <p:blipFill>
          <a:blip r:embed="rId3">
            <a:extLst/>
          </a:blip>
          <a:srcRect l="0" t="1669" r="0" b="1669"/>
          <a:stretch>
            <a:fillRect/>
          </a:stretch>
        </p:blipFill>
        <p:spPr>
          <a:xfrm>
            <a:off x="7341592" y="-6438"/>
            <a:ext cx="9700752" cy="13258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232" name="Week 1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15</a:t>
            </a:r>
          </a:p>
        </p:txBody>
      </p:sp>
      <p:sp>
        <p:nvSpPr>
          <p:cNvPr id="233" name="Tuesday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776" indent="-493776" defTabSz="1975054">
              <a:spcBef>
                <a:spcPts val="3600"/>
              </a:spcBef>
              <a:defRPr sz="3888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Tuesday: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975104" indent="-493776" defTabSz="1975054">
              <a:spcBef>
                <a:spcPts val="3600"/>
              </a:spcBef>
              <a:defRPr sz="3888"/>
            </a:pPr>
            <a:r>
              <a:rPr b="1"/>
              <a:t>Next steps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in your research journey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975104" indent="-493776" defTabSz="1975054">
              <a:spcBef>
                <a:spcPts val="3600"/>
              </a:spcBef>
              <a:defRPr sz="3888"/>
            </a:pPr>
            <a:r>
              <a:rPr b="1"/>
              <a:t>Research presentation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: Dr. Amanda Fernandez - UTSA Vision &amp; AI Lab</a:t>
            </a:r>
          </a:p>
          <a:p>
            <a:pPr marL="493776" indent="-493776" defTabSz="1975054">
              <a:spcBef>
                <a:spcPts val="3600"/>
              </a:spcBef>
              <a:defRPr sz="3888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Thursday: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975104" indent="-493776" defTabSz="1975054">
              <a:spcBef>
                <a:spcPts val="3600"/>
              </a:spcBef>
              <a:defRPr b="1" sz="3888"/>
            </a:pPr>
            <a:r>
              <a:t>Project Clinic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no activity or lecture, just bring any questions you have about your research project, your instructor will be in class to help.</a:t>
            </a:r>
            <a:endParaRPr b="0"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975104" indent="-493776" defTabSz="1975054">
              <a:spcBef>
                <a:spcPts val="3600"/>
              </a:spcBef>
              <a:defRPr b="1" sz="3888"/>
            </a:pPr>
          </a:p>
          <a:p>
            <a:pPr marL="493776" indent="-493776" defTabSz="1975054">
              <a:spcBef>
                <a:spcPts val="3600"/>
              </a:spcBef>
              <a:defRPr sz="3888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Deliverables: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1975104" indent="-493776" defTabSz="1975054">
              <a:spcBef>
                <a:spcPts val="3600"/>
              </a:spcBef>
              <a:defRPr i="1" sz="3888"/>
            </a:pPr>
            <a:r>
              <a:t>None! Get ready for your poster session next week!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See you Thursday!"/>
          <p:cNvSpPr txBox="1"/>
          <p:nvPr/>
        </p:nvSpPr>
        <p:spPr>
          <a:xfrm>
            <a:off x="1333453" y="12525985"/>
            <a:ext cx="647294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/>
            </a:lvl1pPr>
          </a:lstStyle>
          <a:p>
            <a:pPr/>
            <a:r>
              <a:t>See you Thursday!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68" name="End of semest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End of semester</a:t>
            </a:r>
          </a:p>
        </p:txBody>
      </p:sp>
      <p:sp>
        <p:nvSpPr>
          <p:cNvPr id="169" name="Research Poster Presentations: 4/30 &amp; 5/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Research Poster Presentations: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4/30</a:t>
            </a:r>
            <a:r>
              <a:t> &amp;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5/2</a:t>
            </a: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3">
              <a:defRPr i="1" sz="4000"/>
            </a:pPr>
            <a:r>
              <a:t>There will be a short activity worksheet on the day you are not presenting.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Research Paper Final Submission: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5/2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Quiz 2 / Survey 2: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5/2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Final Exam: Thursday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5/9</a:t>
            </a:r>
            <a:r>
              <a:t> 11am-12:50pm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73" name="End of semest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End of semester</a:t>
            </a:r>
          </a:p>
        </p:txBody>
      </p:sp>
      <p:sp>
        <p:nvSpPr>
          <p:cNvPr id="174" name="2 surveys need your attention, please!"/>
          <p:cNvSpPr txBox="1"/>
          <p:nvPr>
            <p:ph type="body" sz="quarter" idx="1"/>
          </p:nvPr>
        </p:nvSpPr>
        <p:spPr>
          <a:xfrm>
            <a:off x="1206500" y="4248504"/>
            <a:ext cx="21971000" cy="125662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2 surveys need your attention, please!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6" name="Course Evaluations…"/>
          <p:cNvSpPr/>
          <p:nvPr/>
        </p:nvSpPr>
        <p:spPr>
          <a:xfrm>
            <a:off x="1631854" y="5757375"/>
            <a:ext cx="10374082" cy="6582558"/>
          </a:xfrm>
          <a:prstGeom prst="roundRect">
            <a:avLst>
              <a:gd name="adj" fmla="val 15000"/>
            </a:avLst>
          </a:prstGeom>
          <a:solidFill>
            <a:srgbClr val="DF64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 sz="5600">
                <a:latin typeface="+mn-lt"/>
                <a:ea typeface="+mn-ea"/>
                <a:cs typeface="+mn-cs"/>
                <a:sym typeface="Helvetica Neue"/>
              </a:rPr>
              <a:t>Course Evaluations</a:t>
            </a:r>
            <a:r>
              <a:t> 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From UTSA on Canvas.</a:t>
            </a: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Feedback on the course &amp; instructor.</a:t>
            </a: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Helps the university evaluate courses &amp; the results are shared to Bluebook.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Due 5/2</a:t>
            </a:r>
          </a:p>
        </p:txBody>
      </p:sp>
      <p:sp>
        <p:nvSpPr>
          <p:cNvPr id="177" name="Survey #2…"/>
          <p:cNvSpPr/>
          <p:nvPr/>
        </p:nvSpPr>
        <p:spPr>
          <a:xfrm>
            <a:off x="12394689" y="5757375"/>
            <a:ext cx="10374082" cy="658255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 sz="5600">
                <a:latin typeface="+mn-lt"/>
                <a:ea typeface="+mn-ea"/>
                <a:cs typeface="+mn-cs"/>
                <a:sym typeface="Helvetica Neue"/>
              </a:rPr>
              <a:t>Survey #2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From me on Canvas &gt; Assignments.</a:t>
            </a: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i="1" u="sng">
                <a:latin typeface="+mn-lt"/>
                <a:ea typeface="+mn-ea"/>
                <a:cs typeface="+mn-cs"/>
                <a:sym typeface="Helvetica Neue"/>
              </a:rPr>
              <a:t>Optional</a:t>
            </a:r>
            <a:r>
              <a:t> survey not connected with course grading.</a:t>
            </a:r>
          </a:p>
          <a:p>
            <a:pPr marL="406400" indent="-406400" algn="ctr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Gives me feedback on whether this course should be offered again in the future.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Due 5/2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eek 15:…"/>
          <p:cNvSpPr txBox="1"/>
          <p:nvPr>
            <p:ph type="title"/>
          </p:nvPr>
        </p:nvSpPr>
        <p:spPr>
          <a:xfrm>
            <a:off x="1206496" y="4533900"/>
            <a:ext cx="21971004" cy="6427222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Week 15: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algn="ctr"/>
            <a:r>
              <a:t>Next Steps in Your Research</a:t>
            </a:r>
          </a:p>
          <a:p>
            <a:pPr algn="ctr"/>
            <a:r>
              <a:t>+</a:t>
            </a:r>
          </a:p>
          <a:p>
            <a:pPr algn="ctr"/>
            <a:r>
              <a:t>Research @ UTSA VAIL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82" name="Week 1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15</a:t>
            </a:r>
          </a:p>
        </p:txBody>
      </p:sp>
      <p:sp>
        <p:nvSpPr>
          <p:cNvPr id="183" name="Tuesday:…"/>
          <p:cNvSpPr txBox="1"/>
          <p:nvPr>
            <p:ph type="body" idx="1"/>
          </p:nvPr>
        </p:nvSpPr>
        <p:spPr>
          <a:xfrm>
            <a:off x="1206500" y="3831414"/>
            <a:ext cx="21971000" cy="8974264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Tuesday: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45791" indent="-536447" defTabSz="2145738">
              <a:spcBef>
                <a:spcPts val="3900"/>
              </a:spcBef>
              <a:defRPr sz="4224"/>
            </a:pPr>
            <a:r>
              <a:rPr b="1"/>
              <a:t>Next steps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in your research journey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45791" indent="-536447" defTabSz="2145738">
              <a:spcBef>
                <a:spcPts val="3900"/>
              </a:spcBef>
              <a:defRPr sz="4224"/>
            </a:pPr>
            <a:r>
              <a:rPr b="1"/>
              <a:t>Research presentation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: Dr. Amanda Fernandez - UTSA Vision &amp; AI Lab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Thursday: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45791" indent="-536447" defTabSz="2145738">
              <a:spcBef>
                <a:spcPts val="3900"/>
              </a:spcBef>
              <a:defRPr b="1" sz="4224"/>
            </a:pPr>
            <a:r>
              <a:t>Project Clinic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no activity or lecture, just bring any questions you have about your research project, your instructor will be in class to help.</a:t>
            </a:r>
            <a:endParaRPr b="0"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45791" indent="-536447" defTabSz="2145738">
              <a:spcBef>
                <a:spcPts val="3900"/>
              </a:spcBef>
              <a:defRPr b="1" sz="4224"/>
            </a:pP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Deliverables: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 marL="2145791" indent="-536447" defTabSz="2145738">
              <a:spcBef>
                <a:spcPts val="3900"/>
              </a:spcBef>
              <a:defRPr i="1" sz="4224"/>
            </a:pPr>
            <a:r>
              <a:t>None! Get ready for your poster session next week!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REMINDER…"/>
          <p:cNvSpPr/>
          <p:nvPr/>
        </p:nvSpPr>
        <p:spPr>
          <a:xfrm>
            <a:off x="18266147" y="104507"/>
            <a:ext cx="5905025" cy="5471690"/>
          </a:xfrm>
          <a:prstGeom prst="ellipse">
            <a:avLst/>
          </a:prstGeom>
          <a:solidFill>
            <a:srgbClr val="DF64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4200" u="sng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REMINDER</a:t>
            </a: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Next week we meet in the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North Paseo Building</a:t>
            </a:r>
            <a:r>
              <a:t>!</a:t>
            </a:r>
            <a:r>
              <a:rPr sz="2400"/>
              <a:t> </a:t>
            </a:r>
            <a:endParaRPr sz="2400"/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2400"/>
          </a:p>
          <a:p>
            <a:pPr algn="ctr" defTabSz="825500">
              <a:lnSpc>
                <a:spcPct val="100000"/>
              </a:lnSpc>
              <a:spcBef>
                <a:spcPts val="0"/>
              </a:spcBef>
              <a:defRPr i="1" sz="4000">
                <a:solidFill>
                  <a:srgbClr val="FFFFFF"/>
                </a:solidFill>
              </a:defRPr>
            </a:pPr>
            <a:r>
              <a:rPr sz="2200"/>
              <a:t>(Do not come to BB 3.03.24)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88" name="Week 1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15</a:t>
            </a:r>
          </a:p>
        </p:txBody>
      </p:sp>
      <p:sp>
        <p:nvSpPr>
          <p:cNvPr id="189" name="Congratulations! We’re almost at the end of the semester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Congratulations! We’re almost at the end of the semester!</a:t>
            </a: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Believe it or not, you’ve completed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the hard part of the research process</a:t>
            </a:r>
            <a:r>
              <a:t> - </a:t>
            </a:r>
          </a:p>
          <a:p>
            <a:pPr lvl="4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identifying a problem of interest</a:t>
            </a:r>
          </a:p>
          <a:p>
            <a:pPr lvl="4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understanding the landscape of solutions</a:t>
            </a:r>
          </a:p>
          <a:p>
            <a:pPr lvl="4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proposing experiments, data analysis, and other relevant evaluations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ext Steps in Your Research Jour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 in Your Research Journey</a:t>
            </a:r>
          </a:p>
        </p:txBody>
      </p:sp>
      <p:sp>
        <p:nvSpPr>
          <p:cNvPr id="193" name="After CS-CU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After CS-CURE</a:t>
            </a:r>
          </a:p>
        </p:txBody>
      </p:sp>
      <p:sp>
        <p:nvSpPr>
          <p:cNvPr id="194" name="Now it’s time to execute the research (if you’re still interested, after this semester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Now it’s time to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execute the research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(if you’re still interested, after this semester).</a:t>
            </a: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i="1">
              <a:latin typeface="+mn-lt"/>
              <a:ea typeface="+mn-ea"/>
              <a:cs typeface="+mn-cs"/>
              <a:sym typeface="Helvetica Neue"/>
            </a:endParaRPr>
          </a:p>
          <a:p>
            <a:pPr>
              <a:defRPr b="1"/>
            </a:pPr>
            <a:r>
              <a:t>Identify resources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Who can you work with? Need compute power, access to data, or other?</a:t>
            </a:r>
            <a:endParaRPr b="0"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>
              <a:defRPr b="1"/>
            </a:pPr>
            <a:r>
              <a:t>Set a goal </a:t>
            </a:r>
            <a:r>
              <a:rPr b="0">
                <a:latin typeface="Helvetica Neue Thin"/>
                <a:ea typeface="Helvetica Neue Thin"/>
                <a:cs typeface="Helvetica Neue Thin"/>
                <a:sym typeface="Helvetica Neue Thin"/>
              </a:rPr>
              <a:t>- Once you execute your plan, how will you share your findings?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9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pply to these today!"/>
          <p:cNvSpPr txBox="1"/>
          <p:nvPr>
            <p:ph type="title"/>
          </p:nvPr>
        </p:nvSpPr>
        <p:spPr>
          <a:xfrm>
            <a:off x="1206496" y="4533900"/>
            <a:ext cx="21971004" cy="6427222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Apply to these today!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UTSA Office of Undergraduate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Office of Undergraduate Research</a:t>
            </a:r>
          </a:p>
        </p:txBody>
      </p:sp>
      <p:sp>
        <p:nvSpPr>
          <p:cNvPr id="200" name="https://provost.utsa.edu/undergraduate-research/scholarship-application.htm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742950">
              <a:defRPr b="0" i="1" sz="4950"/>
            </a:pPr>
            <a:r>
              <a:rPr u="sng">
                <a:hlinkClick r:id="rId2" invalidUrl="" action="" tgtFrame="" tooltip="" history="1" highlightClick="0" endSnd="0"/>
              </a:rPr>
              <a:t>https://provost.utsa.edu/undergraduate-research/scholarship-application.html</a:t>
            </a:r>
            <a:r>
              <a:t> 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4" name="Screenshot 2024-04-18 at 10.55.17 AM.png"/>
          <p:cNvGrpSpPr/>
          <p:nvPr/>
        </p:nvGrpSpPr>
        <p:grpSpPr>
          <a:xfrm>
            <a:off x="10886432" y="3235794"/>
            <a:ext cx="12703745" cy="10150179"/>
            <a:chOff x="0" y="0"/>
            <a:chExt cx="12703743" cy="10150177"/>
          </a:xfrm>
        </p:grpSpPr>
        <p:pic>
          <p:nvPicPr>
            <p:cNvPr id="203" name="Screenshot 2024-04-18 at 10.55.17 AM.png" descr="Screenshot 2024-04-18 at 10.55.17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30599"/>
            <a:stretch>
              <a:fillRect/>
            </a:stretch>
          </p:blipFill>
          <p:spPr>
            <a:xfrm>
              <a:off x="127000" y="88900"/>
              <a:ext cx="12449744" cy="98199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Screenshot 2024-04-18 at 10.55.17 AM.png" descr="Screenshot 2024-04-18 at 10.55.17 AM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2703745" cy="10150178"/>
            </a:xfrm>
            <a:prstGeom prst="rect">
              <a:avLst/>
            </a:prstGeom>
            <a:effectLst/>
          </p:spPr>
        </p:pic>
      </p:grpSp>
      <p:sp>
        <p:nvSpPr>
          <p:cNvPr id="205" name="Want to continue your research?…"/>
          <p:cNvSpPr txBox="1"/>
          <p:nvPr>
            <p:ph type="body" sz="half" idx="1"/>
          </p:nvPr>
        </p:nvSpPr>
        <p:spPr>
          <a:xfrm>
            <a:off x="1206500" y="4444557"/>
            <a:ext cx="9618847" cy="8256011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  <a:defRPr i="1"/>
            </a:pPr>
            <a:r>
              <a:t>Want to continue your research?</a:t>
            </a:r>
          </a:p>
          <a:p>
            <a:pPr marL="0" indent="0" algn="just">
              <a:buSzTx/>
              <a:buNone/>
            </a:pPr>
            <a:r>
              <a:t>1. Find a faculty in the field.</a:t>
            </a:r>
          </a:p>
          <a:p>
            <a:pPr marL="0" indent="0" algn="just">
              <a:buSzTx/>
              <a:buNone/>
            </a:pPr>
            <a:r>
              <a:t>2. Request their mentorship.</a:t>
            </a:r>
          </a:p>
          <a:p>
            <a:pPr marL="0" indent="0" algn="just">
              <a:buSzTx/>
              <a:buNone/>
            </a:pPr>
            <a:r>
              <a:t>3. Apply by the deadline —&gt;</a:t>
            </a:r>
          </a:p>
          <a:p>
            <a:pPr marL="0" indent="0" algn="just">
              <a:buSzTx/>
              <a:buNone/>
            </a:pPr>
            <a:r>
              <a:t>4. Complete your experience</a:t>
            </a:r>
          </a:p>
          <a:p>
            <a:pPr marL="0" indent="0" algn="just">
              <a:buSzTx/>
              <a:buNone/>
            </a:pPr>
            <a:r>
              <a:t>5. Get paid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